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46"/>
  </p:notesMasterIdLst>
  <p:handoutMasterIdLst>
    <p:handoutMasterId r:id="rId47"/>
  </p:handoutMasterIdLst>
  <p:sldIdLst>
    <p:sldId id="263" r:id="rId5"/>
    <p:sldId id="270" r:id="rId6"/>
    <p:sldId id="401" r:id="rId7"/>
    <p:sldId id="349" r:id="rId8"/>
    <p:sldId id="400" r:id="rId9"/>
    <p:sldId id="377" r:id="rId10"/>
    <p:sldId id="291" r:id="rId11"/>
    <p:sldId id="378" r:id="rId12"/>
    <p:sldId id="351" r:id="rId13"/>
    <p:sldId id="376" r:id="rId14"/>
    <p:sldId id="379" r:id="rId15"/>
    <p:sldId id="353" r:id="rId16"/>
    <p:sldId id="389" r:id="rId17"/>
    <p:sldId id="356" r:id="rId18"/>
    <p:sldId id="361" r:id="rId19"/>
    <p:sldId id="375" r:id="rId20"/>
    <p:sldId id="390" r:id="rId21"/>
    <p:sldId id="368" r:id="rId22"/>
    <p:sldId id="391" r:id="rId23"/>
    <p:sldId id="357" r:id="rId24"/>
    <p:sldId id="392" r:id="rId25"/>
    <p:sldId id="358" r:id="rId26"/>
    <p:sldId id="393" r:id="rId27"/>
    <p:sldId id="366" r:id="rId28"/>
    <p:sldId id="362" r:id="rId29"/>
    <p:sldId id="394" r:id="rId30"/>
    <p:sldId id="367" r:id="rId31"/>
    <p:sldId id="395" r:id="rId32"/>
    <p:sldId id="354" r:id="rId33"/>
    <p:sldId id="396" r:id="rId34"/>
    <p:sldId id="364" r:id="rId35"/>
    <p:sldId id="397" r:id="rId36"/>
    <p:sldId id="363" r:id="rId37"/>
    <p:sldId id="365" r:id="rId38"/>
    <p:sldId id="355" r:id="rId39"/>
    <p:sldId id="398" r:id="rId40"/>
    <p:sldId id="399" r:id="rId41"/>
    <p:sldId id="342" r:id="rId42"/>
    <p:sldId id="280" r:id="rId43"/>
    <p:sldId id="346" r:id="rId44"/>
    <p:sldId id="347" r:id="rId45"/>
  </p:sldIdLst>
  <p:sldSz cx="12192000" cy="6858000"/>
  <p:notesSz cx="6858000" cy="9144000"/>
  <p:embeddedFontLst>
    <p:embeddedFont>
      <p:font typeface="Open Sans Light" panose="020B0306030504020204" pitchFamily="34" charset="0"/>
      <p:regular r:id="rId48"/>
      <p: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2454" autoAdjust="0"/>
  </p:normalViewPr>
  <p:slideViewPr>
    <p:cSldViewPr snapToGrid="0">
      <p:cViewPr varScale="1">
        <p:scale>
          <a:sx n="110" d="100"/>
          <a:sy n="110" d="100"/>
        </p:scale>
        <p:origin x="1368" y="6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20/08/2024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possible, SQL Server Management Studio should be 25% bigger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We’ll cover lots of ground</a:t>
            </a:r>
          </a:p>
          <a:p>
            <a:r>
              <a:rPr lang="en-AU" dirty="0"/>
              <a:t>Whole presentation is in GitHub</a:t>
            </a:r>
          </a:p>
          <a:p>
            <a:r>
              <a:rPr lang="en-AU" dirty="0"/>
              <a:t>Demos are too</a:t>
            </a:r>
          </a:p>
        </p:txBody>
      </p:sp>
    </p:spTree>
    <p:extLst>
      <p:ext uri="{BB962C8B-B14F-4D97-AF65-F5344CB8AC3E}">
        <p14:creationId xmlns:p14="http://schemas.microsoft.com/office/powerpoint/2010/main" val="88103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02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kv"/><Relationship Id="rId1" Type="http://schemas.microsoft.com/office/2007/relationships/media" Target="../media/media10.mkv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rentoza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chive.org/details/stackexchange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ssw.com.au/rules/rules-to-better-sql-databases-performance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hyperlink" Target="https://www.linkedin.com/in/brydenoliv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brydeno/DatabasePerformance" TargetMode="External"/><Relationship Id="rId4" Type="http://schemas.openxmlformats.org/officeDocument/2006/relationships/image" Target="../media/image2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ydeno/DatabasePerforma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ydeno/DatabasePerformanc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2570514" y="3956692"/>
            <a:ext cx="7050972" cy="1209733"/>
          </a:xfrm>
        </p:spPr>
        <p:txBody>
          <a:bodyPr anchor="t">
            <a:normAutofit/>
          </a:bodyPr>
          <a:lstStyle/>
          <a:p>
            <a:pPr algn="ctr"/>
            <a:r>
              <a:rPr lang="en-AU" sz="2800" dirty="0"/>
              <a:t>ENTERPRISE SOFTWARE DEVELOPMENT</a:t>
            </a:r>
            <a:endParaRPr lang="en-AU" sz="20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20" y="1771505"/>
            <a:ext cx="3940360" cy="20982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1A5A9-8989-AA47-A443-6E3BCEA3FBE1}"/>
              </a:ext>
            </a:extLst>
          </p:cNvPr>
          <p:cNvSpPr txBox="1"/>
          <p:nvPr/>
        </p:nvSpPr>
        <p:spPr>
          <a:xfrm>
            <a:off x="1168400" y="485648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4000" b="1" dirty="0"/>
              <a:t>WHAT TO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Archive unneeded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Reduce column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Remove unnecessary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 - KeepTablesAsSmallAsPossible">
            <a:hlinkClick r:id="" action="ppaction://media"/>
            <a:extLst>
              <a:ext uri="{FF2B5EF4-FFF2-40B4-BE49-F238E27FC236}">
                <a16:creationId xmlns:a16="http://schemas.microsoft.com/office/drawing/2014/main" id="{00FA6375-8DF1-73E3-6B37-5FF5149A1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983-0398-1F78-497C-E1765435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869030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US" dirty="0"/>
              <a:t>2. Use </a:t>
            </a:r>
            <a:r>
              <a:rPr lang="en-US" b="1" dirty="0"/>
              <a:t>SELECT</a:t>
            </a:r>
            <a:r>
              <a:rPr lang="en-US" dirty="0"/>
              <a:t> &lt;fields&gt; </a:t>
            </a:r>
            <a:r>
              <a:rPr lang="en-US" b="1" dirty="0"/>
              <a:t>FROM</a:t>
            </a:r>
            <a:r>
              <a:rPr lang="en-US" dirty="0"/>
              <a:t> rather than </a:t>
            </a:r>
            <a:r>
              <a:rPr lang="en-US" b="1" dirty="0"/>
              <a:t>SELECT * FROM</a:t>
            </a:r>
            <a:endParaRPr lang="en-AU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C24F0-FD13-F255-EB4F-0DE670FC8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330451"/>
            <a:ext cx="10600898" cy="4391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Retrieving all columns can cause both index and table to be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more network to transmit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More CPU work at both ends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53F5F-28E4-A877-0950-6C34A594F7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2 - SelectOnlyRequiredColumns">
            <a:hlinkClick r:id="" action="ppaction://media"/>
            <a:extLst>
              <a:ext uri="{FF2B5EF4-FFF2-40B4-BE49-F238E27FC236}">
                <a16:creationId xmlns:a16="http://schemas.microsoft.com/office/drawing/2014/main" id="{192E068B-4F0D-CE8C-06EA-C25FC40B2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BCEA-F67D-2253-3296-A31049E7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503905"/>
            <a:ext cx="10686196" cy="1321720"/>
          </a:xfrm>
        </p:spPr>
        <p:txBody>
          <a:bodyPr/>
          <a:lstStyle/>
          <a:p>
            <a:r>
              <a:rPr lang="en-AU" dirty="0"/>
              <a:t>3. Create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637-2A62-4AD6-5947-4BC37698B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965326"/>
            <a:ext cx="10600898" cy="4391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Generally gets the biggest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some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make more than 1,000,000 times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u="sng" dirty="0" err="1"/>
              <a:t>github.com</a:t>
            </a:r>
            <a:r>
              <a:rPr lang="en-AU" u="sng" dirty="0"/>
              <a:t>/brydeno/</a:t>
            </a:r>
            <a:r>
              <a:rPr lang="en-AU" u="sng" dirty="0" err="1"/>
              <a:t>DatabasePerformance</a:t>
            </a:r>
            <a:endParaRPr lang="en-AU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1147B-3929-D0F1-10F3-D6E8C0C58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6D8-C5D0-7152-9673-8C75213A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503905"/>
            <a:ext cx="10686196" cy="1321720"/>
          </a:xfrm>
        </p:spPr>
        <p:txBody>
          <a:bodyPr>
            <a:normAutofit/>
          </a:bodyPr>
          <a:lstStyle/>
          <a:p>
            <a:r>
              <a:rPr lang="en-US" dirty="0"/>
              <a:t>4. Verify indexes are being used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3F80F-24CB-0286-9A35-B47F12531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965326"/>
            <a:ext cx="10600898" cy="4391024"/>
          </a:xfrm>
        </p:spPr>
        <p:txBody>
          <a:bodyPr/>
          <a:lstStyle/>
          <a:p>
            <a:r>
              <a:rPr lang="en-US" dirty="0"/>
              <a:t>(Check for unused indexes)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You’d be surprised how often they aren’t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 your query with “Show Actual Execution Plan”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plan is what you expect (or better)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78184-7B53-F128-A78B-9A2357D178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2152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DC74-C8B9-DBF8-0F67-B1E3202D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298-A0C2-8CFF-AC62-763D83BA3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Execution plan</a:t>
            </a:r>
            <a:endParaRPr lang="en-AU" dirty="0"/>
          </a:p>
          <a:p>
            <a:r>
              <a:rPr lang="en-US" dirty="0"/>
              <a:t>Unused index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A42A-BE17-A9A4-DD5C-33C28A1C9D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61104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 - IdentifyingUnusedIndexes">
            <a:hlinkClick r:id="" action="ppaction://media"/>
            <a:extLst>
              <a:ext uri="{FF2B5EF4-FFF2-40B4-BE49-F238E27FC236}">
                <a16:creationId xmlns:a16="http://schemas.microsoft.com/office/drawing/2014/main" id="{A9B3EEC4-1C8A-D8E2-3E1C-A38E2135A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021" y="-1"/>
            <a:ext cx="12251021" cy="68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5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A816-7237-A6CA-F82D-425778E9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Avoid Implicit conversions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6FDF-80AD-465D-FD63-7313966279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AU" dirty="0" err="1"/>
              <a:t>ake</a:t>
            </a:r>
            <a:r>
              <a:rPr lang="en-AU" dirty="0"/>
              <a:t> sure the type in </a:t>
            </a:r>
            <a:r>
              <a:rPr lang="en-AU" b="1" dirty="0"/>
              <a:t>WHERE</a:t>
            </a:r>
            <a:r>
              <a:rPr lang="en-AU" dirty="0"/>
              <a:t> clause matches column</a:t>
            </a:r>
          </a:p>
          <a:p>
            <a:r>
              <a:rPr lang="en-AU" dirty="0"/>
              <a:t>Can make SQL Server scan a whole index </a:t>
            </a:r>
            <a:r>
              <a:rPr lang="en-US" dirty="0"/>
              <a:t>😱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20D38-A1D6-350C-6BB7-1246A91C41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0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5 - AvoidImplicitConversions">
            <a:hlinkClick r:id="" action="ppaction://media"/>
            <a:extLst>
              <a:ext uri="{FF2B5EF4-FFF2-40B4-BE49-F238E27FC236}">
                <a16:creationId xmlns:a16="http://schemas.microsoft.com/office/drawing/2014/main" id="{E9DC8DB0-6C19-8DF2-5C85-76FD5DD19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1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/>
              <a:t>.Net</a:t>
            </a:r>
            <a:r>
              <a:rPr lang="en-AU" dirty="0"/>
              <a:t> User Group August 2024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Top Database Performance Techniques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6D37-E762-4BCC-1CD7-0E9EB6D6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Avoid 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5D40-A3D8-C71F-532C-1633680F6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Looping causes the server to execute one after another</a:t>
            </a:r>
          </a:p>
          <a:p>
            <a:r>
              <a:rPr lang="en-AU" dirty="0"/>
              <a:t>If you can get it to do in parallel much better</a:t>
            </a:r>
          </a:p>
          <a:p>
            <a:r>
              <a:rPr lang="en-AU" dirty="0"/>
              <a:t>Often </a:t>
            </a:r>
            <a:r>
              <a:rPr lang="en-AU" b="1" dirty="0"/>
              <a:t>GROUP BY</a:t>
            </a:r>
            <a:r>
              <a:rPr lang="en-AU" dirty="0"/>
              <a:t> or aggregation a better choice</a:t>
            </a:r>
          </a:p>
          <a:p>
            <a:r>
              <a:rPr lang="en-AU" dirty="0"/>
              <a:t>There are times looping is necessary</a:t>
            </a:r>
          </a:p>
          <a:p>
            <a:r>
              <a:rPr lang="en-AU" dirty="0"/>
              <a:t>Looping database statistics is one (very few others)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468EF-0D5D-B969-F127-E88ECB374F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4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6 - AvoidLooping">
            <a:hlinkClick r:id="" action="ppaction://media"/>
            <a:extLst>
              <a:ext uri="{FF2B5EF4-FFF2-40B4-BE49-F238E27FC236}">
                <a16:creationId xmlns:a16="http://schemas.microsoft.com/office/drawing/2014/main" id="{6ADB1EAA-0B56-6063-F7A2-4A5DF879C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F470-306B-E7DD-95A6-D0DDA6C0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Use </a:t>
            </a:r>
            <a:r>
              <a:rPr lang="en-US" b="1" dirty="0"/>
              <a:t>AND</a:t>
            </a:r>
            <a:r>
              <a:rPr lang="en-US" dirty="0"/>
              <a:t> instead of </a:t>
            </a:r>
            <a:r>
              <a:rPr lang="en-US" b="1" dirty="0"/>
              <a:t>OR</a:t>
            </a:r>
            <a:r>
              <a:rPr lang="en-US" dirty="0"/>
              <a:t> where possible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F7199-A7CE-DCC5-9998-2E646CACA2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(Or split into 2 queries and </a:t>
            </a:r>
            <a:r>
              <a:rPr lang="en-US" b="1" dirty="0"/>
              <a:t>UNION</a:t>
            </a:r>
            <a:r>
              <a:rPr lang="en-US" dirty="0"/>
              <a:t> the results)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Think through how an </a:t>
            </a:r>
            <a:r>
              <a:rPr lang="en-US" b="1" dirty="0"/>
              <a:t>OR</a:t>
            </a:r>
            <a:r>
              <a:rPr lang="en-US" dirty="0"/>
              <a:t> works, the server needs to traverse both branches of the </a:t>
            </a:r>
            <a:r>
              <a:rPr lang="en-US" b="1" dirty="0"/>
              <a:t>OR</a:t>
            </a:r>
            <a:r>
              <a:rPr lang="en-US" dirty="0"/>
              <a:t>, but typically just scans the whole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UNION</a:t>
            </a:r>
            <a:r>
              <a:rPr lang="en-US" dirty="0"/>
              <a:t> is the most efficient solution, but is much larger to write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C667-F743-1BAB-3808-117049BFA2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0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 - UseUnionOrAndInsteadOfOr">
            <a:hlinkClick r:id="" action="ppaction://media"/>
            <a:extLst>
              <a:ext uri="{FF2B5EF4-FFF2-40B4-BE49-F238E27FC236}">
                <a16:creationId xmlns:a16="http://schemas.microsoft.com/office/drawing/2014/main" id="{55CA457C-A869-D7EC-4F32-4D58D088E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F6D9-4EC6-B640-E568-E4E66037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8. Minimize large writes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F5D5-2781-4B35-821C-BA8FA8180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This one is often caused by the amount of locking that goes on.</a:t>
            </a:r>
          </a:p>
          <a:p>
            <a:r>
              <a:rPr lang="en-AU" dirty="0"/>
              <a:t>Typically using Bulk Insert libraries you can avoid pain here. Be aware that the more foreign keys attached from or to your table, the worse this will get.</a:t>
            </a:r>
          </a:p>
          <a:p>
            <a:r>
              <a:rPr lang="en-AU" dirty="0"/>
              <a:t>Indexes also have significant effect here.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5BE90-1B66-86F2-71F4-1E4338C7C4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FE3E-9CFB-0618-D0B6-83571E6C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638176"/>
            <a:ext cx="10686196" cy="1721395"/>
          </a:xfrm>
        </p:spPr>
        <p:txBody>
          <a:bodyPr>
            <a:noAutofit/>
          </a:bodyPr>
          <a:lstStyle/>
          <a:p>
            <a:r>
              <a:rPr lang="en-US" dirty="0"/>
              <a:t>9. Avoid wildcards at the start of string filters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DA8AD-D776-8D59-3FA8-F58CB4A41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563905"/>
            <a:ext cx="10600898" cy="2814919"/>
          </a:xfrm>
        </p:spPr>
        <p:txBody>
          <a:bodyPr>
            <a:normAutofit/>
          </a:bodyPr>
          <a:lstStyle/>
          <a:p>
            <a:r>
              <a:rPr lang="en-US" dirty="0"/>
              <a:t>i.e. don't use </a:t>
            </a:r>
            <a:r>
              <a:rPr lang="en-US" b="1" dirty="0"/>
              <a:t>LIKE ‘%</a:t>
            </a:r>
            <a:r>
              <a:rPr lang="en-US" b="1" dirty="0" err="1"/>
              <a:t>fred</a:t>
            </a:r>
            <a:r>
              <a:rPr lang="en-US" b="1" dirty="0"/>
              <a:t>’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EndWith</a:t>
            </a:r>
            <a:r>
              <a:rPr lang="en-US" dirty="0"/>
              <a:t>, reverse the string and index on that…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50C1-DB2C-419A-64EF-DAB7A3C0AB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5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9 - AvoidWildcardsAtTheStartOfStrings">
            <a:hlinkClick r:id="" action="ppaction://media"/>
            <a:extLst>
              <a:ext uri="{FF2B5EF4-FFF2-40B4-BE49-F238E27FC236}">
                <a16:creationId xmlns:a16="http://schemas.microsoft.com/office/drawing/2014/main" id="{7A7E83DB-82CD-A23B-AE44-2DEBE18AF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2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36ED-A86B-6054-8B21-55B7BB75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09" y="367379"/>
            <a:ext cx="10686196" cy="1775185"/>
          </a:xfrm>
        </p:spPr>
        <p:txBody>
          <a:bodyPr>
            <a:normAutofit/>
          </a:bodyPr>
          <a:lstStyle/>
          <a:p>
            <a:r>
              <a:rPr lang="en-US" dirty="0"/>
              <a:t>10. Create joins with inner joins not where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B654-B386-E1EB-6AD4-233D993C2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8906" y="2232212"/>
            <a:ext cx="10600898" cy="41241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Optimizer optimizes </a:t>
            </a:r>
            <a:r>
              <a:rPr lang="en-US" sz="3600" b="1" dirty="0"/>
              <a:t>JOIN</a:t>
            </a:r>
            <a:r>
              <a:rPr lang="en-US" sz="3600" dirty="0"/>
              <a:t>s better than </a:t>
            </a:r>
            <a:r>
              <a:rPr lang="en-US" sz="3600" b="1" dirty="0"/>
              <a:t>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Can convert most </a:t>
            </a:r>
            <a:r>
              <a:rPr lang="en-US" sz="3600" b="1" dirty="0"/>
              <a:t>WHERE</a:t>
            </a:r>
            <a:r>
              <a:rPr lang="en-US" sz="3600" dirty="0"/>
              <a:t> to </a:t>
            </a:r>
            <a:r>
              <a:rPr lang="en-US" sz="3600" b="1" dirty="0"/>
              <a:t>JOIN</a:t>
            </a:r>
            <a:r>
              <a:rPr lang="en-US" sz="3600" dirty="0"/>
              <a:t> (but not 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Easier to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Makes it clear what type of </a:t>
            </a:r>
            <a:r>
              <a:rPr lang="en-US" sz="3600" b="1" dirty="0"/>
              <a:t>JOIN</a:t>
            </a:r>
            <a:endParaRPr lang="en-AU" sz="3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691D2-8590-B010-1641-61DD64FFA2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423683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 - JoinWithInnerJoinRatherThanWhere">
            <a:hlinkClick r:id="" action="ppaction://media"/>
            <a:extLst>
              <a:ext uri="{FF2B5EF4-FFF2-40B4-BE49-F238E27FC236}">
                <a16:creationId xmlns:a16="http://schemas.microsoft.com/office/drawing/2014/main" id="{98FD7FB4-936B-0C2F-04E5-40EC334825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3E29-09CF-D24E-C2A0-16236BF7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Use </a:t>
            </a:r>
            <a:r>
              <a:rPr lang="en-US" b="1" dirty="0"/>
              <a:t>Exists() </a:t>
            </a:r>
            <a:r>
              <a:rPr lang="en-US" dirty="0"/>
              <a:t>instead of </a:t>
            </a:r>
            <a:r>
              <a:rPr lang="en-US" b="1" dirty="0"/>
              <a:t>count() </a:t>
            </a:r>
            <a:r>
              <a:rPr lang="en-US" dirty="0"/>
              <a:t>where you can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E4A26-A3B3-263F-A028-A30A367AE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Exists() </a:t>
            </a:r>
            <a:r>
              <a:rPr lang="en-AU" dirty="0"/>
              <a:t>stops as soon as it finds a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Count() </a:t>
            </a:r>
            <a:r>
              <a:rPr lang="en-AU" dirty="0"/>
              <a:t>scans to count all the occurrences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Often people write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b="1" dirty="0"/>
              <a:t>WHERE count() &gt;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b="1" dirty="0"/>
              <a:t>WHERE 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3A134-67C3-DDDC-6F8C-51FAA8DA4B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black background&#10;&#10;Description automatically generated">
            <a:extLst>
              <a:ext uri="{FF2B5EF4-FFF2-40B4-BE49-F238E27FC236}">
                <a16:creationId xmlns:a16="http://schemas.microsoft.com/office/drawing/2014/main" id="{160475C1-ABD4-84D0-9EC3-4F06DCB5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61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 - UseExistsInsteadOfCountToCheckExistence">
            <a:hlinkClick r:id="" action="ppaction://media"/>
            <a:extLst>
              <a:ext uri="{FF2B5EF4-FFF2-40B4-BE49-F238E27FC236}">
                <a16:creationId xmlns:a16="http://schemas.microsoft.com/office/drawing/2014/main" id="{9F04A9BC-20DB-F4CE-A82C-E17870889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C7EB-1BA8-0D5B-7611-5A0C1DC2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12. Avoid </a:t>
            </a:r>
            <a:r>
              <a:rPr lang="en-AU" b="1" dirty="0"/>
              <a:t>SELECT DISTINCT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F9B5-6EB9-FC69-E69E-0703E62D2A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Needs to sort to eliminate the duplicates</a:t>
            </a:r>
          </a:p>
          <a:p>
            <a:r>
              <a:rPr lang="en-US" dirty="0"/>
              <a:t>May require excessive reading</a:t>
            </a:r>
          </a:p>
          <a:p>
            <a:r>
              <a:rPr lang="en-US" b="1" dirty="0"/>
              <a:t>GROUP BY </a:t>
            </a:r>
            <a:r>
              <a:rPr lang="en-US" dirty="0"/>
              <a:t>or more appropriate filtering are better solutions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7CCD0-8FED-C0CD-E0CD-3906FDDE1E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5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 - UseGroupByInsteadOfSelectDistinct">
            <a:hlinkClick r:id="" action="ppaction://media"/>
            <a:extLst>
              <a:ext uri="{FF2B5EF4-FFF2-40B4-BE49-F238E27FC236}">
                <a16:creationId xmlns:a16="http://schemas.microsoft.com/office/drawing/2014/main" id="{3E789CB9-080F-5915-DE3B-DCC8B0966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995E-ED34-5B06-AA1A-A5CD7F7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13. Avoid too many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0C7D5-8DDE-27BE-FD4A-8A4520A81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While this one is again “it depends”</a:t>
            </a:r>
          </a:p>
          <a:p>
            <a:r>
              <a:rPr lang="en-US" dirty="0"/>
              <a:t>In general 4-7 </a:t>
            </a:r>
            <a:r>
              <a:rPr lang="en-US" b="1" dirty="0"/>
              <a:t>JOIN</a:t>
            </a:r>
            <a:r>
              <a:rPr lang="en-US" dirty="0"/>
              <a:t>s is getting high</a:t>
            </a:r>
          </a:p>
          <a:p>
            <a:r>
              <a:rPr lang="en-US" dirty="0"/>
              <a:t>Anything more than this will result in the query optimizer struggling significantly.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A5468-ABB4-4AB2-C9E9-011CC40FD4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28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8B5-8EC1-5755-56B4-106B8F34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14. Use </a:t>
            </a:r>
            <a:r>
              <a:rPr lang="en-AU" b="1" dirty="0"/>
              <a:t>TOP</a:t>
            </a:r>
            <a:r>
              <a:rPr lang="en-AU" dirty="0"/>
              <a:t>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744F-DD90-F102-13E1-7CBC783886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you just need to show a few rows as a sample or to verify data. Remember to use </a:t>
            </a:r>
            <a:r>
              <a:rPr lang="en-US" b="1" dirty="0"/>
              <a:t>TOP</a:t>
            </a:r>
            <a:r>
              <a:rPr lang="en-US" dirty="0"/>
              <a:t> to cap the number of rows.</a:t>
            </a:r>
          </a:p>
          <a:p>
            <a:r>
              <a:rPr lang="en-US" dirty="0" err="1"/>
              <a:t>Ie</a:t>
            </a:r>
            <a:r>
              <a:rPr lang="en-US" dirty="0"/>
              <a:t>: </a:t>
            </a:r>
            <a:r>
              <a:rPr lang="en-US" b="1" dirty="0"/>
              <a:t>SELECT TOP 100 * FROM customers</a:t>
            </a:r>
            <a:endParaRPr lang="en-AU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22BD7-F7F5-2DF8-CF13-E7F5DA30BB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0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AE4F-A945-98AE-70E9-1EA66A8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Use </a:t>
            </a:r>
            <a:r>
              <a:rPr lang="en-AU" b="1" dirty="0"/>
              <a:t>WHERE</a:t>
            </a:r>
            <a:r>
              <a:rPr lang="en-US" dirty="0"/>
              <a:t> instead of </a:t>
            </a:r>
            <a:r>
              <a:rPr lang="en-AU" b="1" dirty="0"/>
              <a:t>HAVING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162B-37E9-2D1F-B9A9-74BC97C41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AU" dirty="0"/>
              <a:t>f you can using </a:t>
            </a:r>
            <a:r>
              <a:rPr lang="en-AU" b="1" dirty="0"/>
              <a:t>WHERE</a:t>
            </a:r>
            <a:r>
              <a:rPr lang="en-AU" dirty="0"/>
              <a:t> before aggregating is far more efficient than using </a:t>
            </a:r>
            <a:r>
              <a:rPr lang="en-AU" b="1" dirty="0"/>
              <a:t>HAVING</a:t>
            </a:r>
            <a:r>
              <a:rPr lang="en-AU" dirty="0"/>
              <a:t> after aggregation.</a:t>
            </a:r>
          </a:p>
          <a:p>
            <a:r>
              <a:rPr lang="en-AU" dirty="0"/>
              <a:t>This is because </a:t>
            </a:r>
            <a:r>
              <a:rPr lang="en-AU" b="1" dirty="0"/>
              <a:t>WHERE</a:t>
            </a:r>
            <a:r>
              <a:rPr lang="en-AU" dirty="0"/>
              <a:t> can take advantage of an index while </a:t>
            </a:r>
            <a:r>
              <a:rPr lang="en-AU" b="1" dirty="0"/>
              <a:t>HAVING</a:t>
            </a:r>
            <a:r>
              <a:rPr lang="en-AU" dirty="0"/>
              <a:t> cannot.</a:t>
            </a:r>
          </a:p>
          <a:p>
            <a:r>
              <a:rPr lang="en-AU" dirty="0"/>
              <a:t>But they do different things, so often you can’t.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38CA-C6BC-870F-AEF1-913A944F7A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8D71-F69F-D2BB-F0C3-A0F693E9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07327"/>
            <a:ext cx="10686196" cy="850355"/>
          </a:xfrm>
        </p:spPr>
        <p:txBody>
          <a:bodyPr/>
          <a:lstStyle/>
          <a:p>
            <a:r>
              <a:rPr lang="en-AU" b="1" dirty="0"/>
              <a:t>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BE02A-FA1F-8D06-5CD2-35F1A80FD3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138604"/>
            <a:ext cx="10600898" cy="5275384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Reduce Table Size</a:t>
            </a:r>
            <a:r>
              <a:rPr lang="en-AU" dirty="0"/>
              <a:t> ✨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SELECT</a:t>
            </a:r>
            <a:r>
              <a:rPr lang="en-GB" dirty="0"/>
              <a:t> only the columns you want</a:t>
            </a:r>
            <a:r>
              <a:rPr lang="en-AU" dirty="0"/>
              <a:t> ✨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Indexes</a:t>
            </a:r>
            <a:r>
              <a:rPr lang="en-AU" dirty="0"/>
              <a:t> ✨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Verify your indexes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 implicit type conversions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 looping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</a:t>
            </a:r>
            <a:r>
              <a:rPr lang="en-GB" b="1" dirty="0"/>
              <a:t>AND</a:t>
            </a:r>
            <a:r>
              <a:rPr lang="en-GB" dirty="0"/>
              <a:t> instead of </a:t>
            </a:r>
            <a:r>
              <a:rPr lang="en-GB" b="1" dirty="0"/>
              <a:t>OR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Minimise large writes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1D814-169F-3C99-92BA-E6881FAEE5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1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397F8-9F6F-2D88-FE81-F76AE2F5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63769"/>
            <a:ext cx="10600898" cy="595605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GB" dirty="0"/>
              <a:t>Avoid wildcards at the start of filters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JOIN</a:t>
            </a:r>
            <a:r>
              <a:rPr lang="en-GB" dirty="0"/>
              <a:t> over </a:t>
            </a:r>
            <a:r>
              <a:rPr lang="en-GB" b="1" dirty="0"/>
              <a:t>WHERE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EXISTS</a:t>
            </a:r>
            <a:r>
              <a:rPr lang="en-GB" dirty="0"/>
              <a:t> instead of </a:t>
            </a:r>
            <a:r>
              <a:rPr lang="en-GB" b="1" dirty="0"/>
              <a:t>COUNT &gt; 0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Avoid </a:t>
            </a:r>
            <a:r>
              <a:rPr lang="en-GB" b="1" dirty="0"/>
              <a:t>SELECT DISTINCT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Avoid too many </a:t>
            </a:r>
            <a:r>
              <a:rPr lang="en-GB" b="1" dirty="0"/>
              <a:t>JOIN</a:t>
            </a:r>
            <a:r>
              <a:rPr lang="en-GB" dirty="0"/>
              <a:t>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TOP</a:t>
            </a:r>
            <a:r>
              <a:rPr lang="en-GB" dirty="0"/>
              <a:t> for sampling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WHERE</a:t>
            </a:r>
            <a:r>
              <a:rPr lang="en-GB" dirty="0"/>
              <a:t> instead of </a:t>
            </a:r>
            <a:r>
              <a:rPr lang="en-GB" b="1" dirty="0"/>
              <a:t>HAVING</a:t>
            </a:r>
            <a:endParaRPr lang="en-AU" b="1" dirty="0"/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90627-85A9-6419-BC3F-1D8ECC01195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954307" y="1957543"/>
            <a:ext cx="5558117" cy="382214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AU" sz="1600" dirty="0"/>
              <a:t>Brent </a:t>
            </a:r>
            <a:r>
              <a:rPr lang="en-AU" sz="1600" dirty="0" err="1"/>
              <a:t>Ozar</a:t>
            </a:r>
            <a:endParaRPr lang="en-AU" sz="1600" dirty="0"/>
          </a:p>
          <a:p>
            <a:pPr>
              <a:spcBef>
                <a:spcPts val="400"/>
              </a:spcBef>
            </a:pPr>
            <a:r>
              <a:rPr lang="en-AU" sz="1600" dirty="0">
                <a:hlinkClick r:id="rId3"/>
              </a:rPr>
              <a:t>brentozar.com</a:t>
            </a:r>
            <a:endParaRPr lang="en-AU" sz="1600" dirty="0"/>
          </a:p>
          <a:p>
            <a:pPr>
              <a:spcBef>
                <a:spcPts val="400"/>
              </a:spcBef>
            </a:pPr>
            <a:endParaRPr lang="en-AU" sz="1000" dirty="0"/>
          </a:p>
          <a:p>
            <a:pPr>
              <a:spcBef>
                <a:spcPts val="400"/>
              </a:spcBef>
            </a:pPr>
            <a:r>
              <a:rPr lang="en-US" sz="1600" dirty="0"/>
              <a:t>SSW Rules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hlinkClick r:id="rId4"/>
              </a:rPr>
              <a:t>https://www.ssw.com.au/rules/rules-to-better-sql-databases-performance/</a:t>
            </a:r>
            <a:endParaRPr lang="en-US" sz="1600" dirty="0"/>
          </a:p>
          <a:p>
            <a:pPr>
              <a:spcBef>
                <a:spcPts val="400"/>
              </a:spcBef>
            </a:pPr>
            <a:endParaRPr lang="en-US" sz="1600" dirty="0"/>
          </a:p>
          <a:p>
            <a:pPr>
              <a:spcBef>
                <a:spcPts val="400"/>
              </a:spcBef>
            </a:pPr>
            <a:r>
              <a:rPr lang="en-US" sz="1600" dirty="0"/>
              <a:t>And loads more, </a:t>
            </a:r>
            <a:r>
              <a:rPr lang="en-US" sz="1600" b="1" dirty="0"/>
              <a:t>Stack Overflow </a:t>
            </a:r>
            <a:r>
              <a:rPr lang="en-US" sz="1600" dirty="0"/>
              <a:t>is also great!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7853239" y="1942851"/>
            <a:ext cx="3585859" cy="38221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400" dirty="0"/>
              <a:t>The demo database used here (and that lots of SQL demos and courses use) is sourced from: </a:t>
            </a:r>
            <a:r>
              <a:rPr lang="en-AU" sz="1400" dirty="0">
                <a:hlinkClick r:id="rId6"/>
              </a:rPr>
              <a:t>archive.org/details/stackexchange</a:t>
            </a:r>
            <a:endParaRPr lang="en-AU" sz="1400" dirty="0"/>
          </a:p>
          <a:p>
            <a:pPr marL="0" indent="0">
              <a:buNone/>
            </a:pPr>
            <a:endParaRPr lang="en-AU" sz="600" dirty="0"/>
          </a:p>
          <a:p>
            <a:pPr marL="0" indent="0">
              <a:buNone/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r>
              <a:rPr lang="en-AU" sz="1400" dirty="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further reading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358" y="2031813"/>
            <a:ext cx="10099777" cy="4394200"/>
          </a:xfrm>
        </p:spPr>
        <p:txBody>
          <a:bodyPr>
            <a:normAutofit/>
          </a:bodyPr>
          <a:lstStyle/>
          <a:p>
            <a:r>
              <a:rPr lang="en-AU" sz="2800" dirty="0"/>
              <a:t>Think like the SQL Server Engine</a:t>
            </a:r>
          </a:p>
          <a:p>
            <a:r>
              <a:rPr lang="en-AU" sz="2800" dirty="0">
                <a:hlinkClick r:id="rId2"/>
              </a:rPr>
              <a:t>brentozar.com/training/think-like-sql-server-engine/</a:t>
            </a:r>
            <a:endParaRPr lang="en-AU" sz="2800" dirty="0">
              <a:hlinkClick r:id="rId3"/>
            </a:endParaRPr>
          </a:p>
          <a:p>
            <a:r>
              <a:rPr lang="en-AU" sz="2800" dirty="0" err="1"/>
              <a:t>Sargable</a:t>
            </a:r>
            <a:r>
              <a:rPr lang="en-AU" sz="2800" dirty="0"/>
              <a:t> Expressions</a:t>
            </a:r>
          </a:p>
          <a:p>
            <a:r>
              <a:rPr lang="en-AU" sz="2800" dirty="0">
                <a:hlinkClick r:id="rId3"/>
              </a:rPr>
              <a:t>sqlshack.com/how-to-use-sargable-expressions-in-t-sql-queries-performance-advantages-and-examples/</a:t>
            </a:r>
            <a:endParaRPr lang="en-AU" sz="2800" dirty="0"/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528014" y="368968"/>
            <a:ext cx="6171060" cy="1321720"/>
          </a:xfrm>
        </p:spPr>
        <p:txBody>
          <a:bodyPr/>
          <a:lstStyle/>
          <a:p>
            <a:r>
              <a:rPr lang="en-AU" dirty="0"/>
              <a:t>Bryden Oliver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6029327" y="2298123"/>
            <a:ext cx="3293969" cy="404148"/>
          </a:xfrm>
        </p:spPr>
        <p:txBody>
          <a:bodyPr vert="horz" lIns="180000" tIns="46800" rIns="180000" bIns="46800" rtlCol="0" anchor="t">
            <a:normAutofit fontScale="92500" lnSpcReduction="20000"/>
          </a:bodyPr>
          <a:lstStyle/>
          <a:p>
            <a:r>
              <a:rPr lang="en-AU" sz="1800" dirty="0">
                <a:latin typeface="Open Sans Light"/>
                <a:ea typeface="Open Sans Light"/>
                <a:cs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linkedin.com/in/brydenoliver</a:t>
            </a:r>
            <a:endParaRPr lang="en-AU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8013" y="1690688"/>
            <a:ext cx="6171061" cy="610035"/>
          </a:xfrm>
        </p:spPr>
        <p:txBody>
          <a:bodyPr/>
          <a:lstStyle/>
          <a:p>
            <a:r>
              <a:rPr lang="en-US" dirty="0"/>
              <a:t>SSW Solution Architect</a:t>
            </a:r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0220" y="2374698"/>
            <a:ext cx="266690" cy="3047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4062" y="2855765"/>
            <a:ext cx="295265" cy="30478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2289" y="6288276"/>
            <a:ext cx="6171773" cy="365125"/>
          </a:xfrm>
        </p:spPr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DatabasePerformance</a:t>
            </a:r>
            <a:r>
              <a:rPr lang="en-US" dirty="0"/>
              <a:t> @</a:t>
            </a:r>
            <a:r>
              <a:rPr lang="en-US" dirty="0" err="1"/>
              <a:t>BrydenOliver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2810B56-5D16-59C8-0281-CD6F3309C3EE}"/>
              </a:ext>
            </a:extLst>
          </p:cNvPr>
          <p:cNvSpPr txBox="1">
            <a:spLocks/>
          </p:cNvSpPr>
          <p:nvPr/>
        </p:nvSpPr>
        <p:spPr>
          <a:xfrm>
            <a:off x="6029327" y="2770358"/>
            <a:ext cx="3293969" cy="404148"/>
          </a:xfrm>
          <a:prstGeom prst="rect">
            <a:avLst/>
          </a:prstGeom>
        </p:spPr>
        <p:txBody>
          <a:bodyPr vert="horz" lIns="180000" tIns="46800" rIns="180000" bIns="4680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>
                <a:latin typeface="Open Sans Light"/>
                <a:ea typeface="Open Sans Light"/>
                <a:cs typeface="Open Sans Ligh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github.com/brydeno</a:t>
            </a:r>
            <a:endParaRPr lang="en-AU" sz="1800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E94F7653-AA38-1DD3-28C1-446B6A7ACD90}"/>
              </a:ext>
            </a:extLst>
          </p:cNvPr>
          <p:cNvSpPr txBox="1">
            <a:spLocks/>
          </p:cNvSpPr>
          <p:nvPr/>
        </p:nvSpPr>
        <p:spPr>
          <a:xfrm>
            <a:off x="5632289" y="3622443"/>
            <a:ext cx="5872146" cy="2110786"/>
          </a:xfrm>
          <a:prstGeom prst="rect">
            <a:avLst/>
          </a:prstGeom>
          <a:noFill/>
        </p:spPr>
        <p:txBody>
          <a:bodyPr vert="horz" lIns="180000" tIns="90000" rIns="180000" bIns="9000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42 years of coding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Knows about Azure at scale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-1264024" y="-48736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1708989"/>
            <a:ext cx="10686196" cy="216049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6000" dirty="0">
                <a:latin typeface="Open Sans Light"/>
                <a:ea typeface="Open Sans Light"/>
                <a:cs typeface="Open Sans Light"/>
              </a:rPr>
              <a:t>Thank you!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047">
            <a:off x="9198032" y="1395779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2524991" y="6219050"/>
            <a:ext cx="736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hlinkClick r:id="rId5"/>
              </a:rPr>
              <a:t>github.com/</a:t>
            </a:r>
            <a:r>
              <a:rPr lang="en-AU" sz="1400" dirty="0" err="1">
                <a:hlinkClick r:id="rId5"/>
              </a:rPr>
              <a:t>brydeno</a:t>
            </a:r>
            <a:r>
              <a:rPr lang="en-AU" sz="1400" dirty="0">
                <a:hlinkClick r:id="rId5"/>
              </a:rPr>
              <a:t>/</a:t>
            </a:r>
            <a:r>
              <a:rPr lang="en-AU" sz="1400" dirty="0" err="1">
                <a:hlinkClick r:id="rId5"/>
              </a:rPr>
              <a:t>DatabasePerformance</a:t>
            </a:r>
            <a:endParaRPr lang="en-AU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330D0C-9A9C-31D3-B164-81B2BABF086C}"/>
              </a:ext>
            </a:extLst>
          </p:cNvPr>
          <p:cNvSpPr txBox="1">
            <a:spLocks/>
          </p:cNvSpPr>
          <p:nvPr/>
        </p:nvSpPr>
        <p:spPr>
          <a:xfrm>
            <a:off x="905302" y="3629072"/>
            <a:ext cx="10686196" cy="2160494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3200" b="1" dirty="0" err="1">
                <a:latin typeface="Open Sans Light"/>
                <a:ea typeface="Open Sans Light"/>
                <a:cs typeface="Open Sans Light"/>
              </a:rPr>
              <a:t>ssw.com.au</a:t>
            </a:r>
            <a:br>
              <a:rPr lang="en-AU" sz="3200" b="1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 | Strasbourg | Hangzhou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970A19-FF5B-1E67-024F-AD20CABE5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1664166"/>
            <a:ext cx="10686196" cy="216049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6000" dirty="0">
                <a:latin typeface="Open Sans Light"/>
                <a:ea typeface="Open Sans Light"/>
                <a:cs typeface="Open Sans Light"/>
              </a:rPr>
              <a:t>Questions?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96EF8-99CB-0DCA-C4ED-F4D62C42C76E}"/>
              </a:ext>
            </a:extLst>
          </p:cNvPr>
          <p:cNvSpPr txBox="1"/>
          <p:nvPr/>
        </p:nvSpPr>
        <p:spPr>
          <a:xfrm>
            <a:off x="2524991" y="6219050"/>
            <a:ext cx="736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hlinkClick r:id="rId3"/>
              </a:rPr>
              <a:t>github.com/</a:t>
            </a:r>
            <a:r>
              <a:rPr lang="en-AU" sz="1400" dirty="0" err="1">
                <a:hlinkClick r:id="rId3"/>
              </a:rPr>
              <a:t>brydeno</a:t>
            </a:r>
            <a:r>
              <a:rPr lang="en-AU" sz="1400" dirty="0">
                <a:hlinkClick r:id="rId3"/>
              </a:rPr>
              <a:t>/</a:t>
            </a:r>
            <a:r>
              <a:rPr lang="en-AU" sz="1400" dirty="0" err="1">
                <a:hlinkClick r:id="rId3"/>
              </a:rPr>
              <a:t>DatabasePerformance</a:t>
            </a:r>
            <a:endParaRPr lang="en-AU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03F2AD-064A-B8DF-8BF2-4C38446AE024}"/>
              </a:ext>
            </a:extLst>
          </p:cNvPr>
          <p:cNvSpPr txBox="1">
            <a:spLocks/>
          </p:cNvSpPr>
          <p:nvPr/>
        </p:nvSpPr>
        <p:spPr>
          <a:xfrm>
            <a:off x="905302" y="3629072"/>
            <a:ext cx="10686196" cy="2160494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3200" b="1" dirty="0" err="1">
                <a:latin typeface="Open Sans Light"/>
                <a:ea typeface="Open Sans Light"/>
                <a:cs typeface="Open Sans Light"/>
              </a:rPr>
              <a:t>ssw.com.au</a:t>
            </a:r>
            <a:br>
              <a:rPr lang="en-AU" sz="3200" b="1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 | Strasbourg | Hangzhou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32" y="1435632"/>
            <a:ext cx="2304333" cy="230433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2F7E5-E728-0724-2FA0-C9EE40AC3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7379" y="4177553"/>
            <a:ext cx="9065785" cy="2188565"/>
          </a:xfrm>
        </p:spPr>
        <p:txBody>
          <a:bodyPr>
            <a:normAutofit/>
          </a:bodyPr>
          <a:lstStyle/>
          <a:p>
            <a:pPr algn="ctr">
              <a:lnSpc>
                <a:spcPts val="4260"/>
              </a:lnSpc>
            </a:pPr>
            <a:r>
              <a:rPr lang="en-AU" dirty="0"/>
              <a:t>Find the presentation and demos at </a:t>
            </a:r>
            <a:r>
              <a:rPr lang="en-AU" dirty="0">
                <a:hlinkClick r:id="rId4"/>
              </a:rPr>
              <a:t>github.com/brydeno/DatabasePerformance</a:t>
            </a:r>
            <a:br>
              <a:rPr lang="en-US" dirty="0"/>
            </a:b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1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8CF0-9179-D810-8C2E-CCA111E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EEA6-ACAB-1413-E0AA-AFE5D1708E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Improving query performance</a:t>
            </a:r>
          </a:p>
          <a:p>
            <a:r>
              <a:rPr lang="en-US" dirty="0"/>
              <a:t>Lots of demos</a:t>
            </a:r>
          </a:p>
          <a:p>
            <a:r>
              <a:rPr lang="en-US" dirty="0"/>
              <a:t>Simple techniques</a:t>
            </a:r>
          </a:p>
          <a:p>
            <a:r>
              <a:rPr lang="en-US" dirty="0"/>
              <a:t>Where possible, we’ll measure the improvement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3EAB7-1EA3-7894-9E4E-17ED7E119B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Picture 4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7FD2B6E8-C910-5699-16F9-FB3B445E7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Tricks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Autofit/>
          </a:bodyPr>
          <a:lstStyle/>
          <a:p>
            <a:r>
              <a:rPr lang="en-US" sz="2800" dirty="0"/>
              <a:t>It’s always useful when running locally to get query statistics</a:t>
            </a:r>
          </a:p>
          <a:p>
            <a:r>
              <a:rPr lang="en-US" sz="2800" dirty="0"/>
              <a:t>Run </a:t>
            </a:r>
            <a:r>
              <a:rPr lang="en-US" sz="2800" b="1" dirty="0">
                <a:highlight>
                  <a:srgbClr val="C0C0C0"/>
                </a:highlight>
              </a:rPr>
              <a:t>SET STATISTICS IO ON;</a:t>
            </a:r>
          </a:p>
          <a:p>
            <a:r>
              <a:rPr lang="en-US" sz="2800" dirty="0"/>
              <a:t>Before you run your query</a:t>
            </a:r>
          </a:p>
          <a:p>
            <a:r>
              <a:rPr lang="en-US" sz="2800" dirty="0"/>
              <a:t>We’ll see this in the demos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</a:p>
          <a:p>
            <a:r>
              <a:rPr lang="en-US" sz="2800" dirty="0">
                <a:sym typeface="Wingdings" panose="05000000000000000000" pitchFamily="2" charset="2"/>
              </a:rPr>
              <a:t>There’s loads more little things littered through the demos</a:t>
            </a:r>
            <a:endParaRPr lang="en-AU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B0F-5B74-667E-0288-2F9040A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database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4542-751C-0F0A-61F5-0149B5A9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2013 database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4696A-5ABD-A60D-9829-D3E93A80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93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016187"/>
          </a:xfrm>
        </p:spPr>
        <p:txBody>
          <a:bodyPr>
            <a:normAutofit/>
          </a:bodyPr>
          <a:lstStyle/>
          <a:p>
            <a:r>
              <a:rPr lang="en-AU" sz="4000" b="1" dirty="0"/>
              <a:t>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Large tables take longer to read and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They take up more buffer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Props1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DF0137-D4A4-4A49-808A-DA860CA0F942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84de102f-81f8-4efa-9876-04f6a84ad8a6"/>
    <ds:schemaRef ds:uri="http://schemas.microsoft.com/office/infopath/2007/PartnerControls"/>
    <ds:schemaRef ds:uri="b7d2c3aa-bfe5-4703-ae49-8b105581ac5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40732</TotalTime>
  <Words>1250</Words>
  <Application>Microsoft Office PowerPoint</Application>
  <PresentationFormat>Widescreen</PresentationFormat>
  <Paragraphs>176</Paragraphs>
  <Slides>41</Slides>
  <Notes>8</Notes>
  <HiddenSlides>1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Wingdings</vt:lpstr>
      <vt:lpstr>Open Sans Light</vt:lpstr>
      <vt:lpstr>Arial</vt:lpstr>
      <vt:lpstr>Calibri</vt:lpstr>
      <vt:lpstr>SSW-White</vt:lpstr>
      <vt:lpstr>PowerPoint Presentation</vt:lpstr>
      <vt:lpstr>Top Database Performance Techniques</vt:lpstr>
      <vt:lpstr>PowerPoint Presentation</vt:lpstr>
      <vt:lpstr>Bryden Oliver</vt:lpstr>
      <vt:lpstr>PowerPoint Presentation</vt:lpstr>
      <vt:lpstr>What are we covering</vt:lpstr>
      <vt:lpstr>Useful Tricks</vt:lpstr>
      <vt:lpstr>Example database</vt:lpstr>
      <vt:lpstr>1. Reduce Table Size</vt:lpstr>
      <vt:lpstr>1. Reduce Table Size</vt:lpstr>
      <vt:lpstr>PowerPoint Presentation</vt:lpstr>
      <vt:lpstr>2. Use SELECT &lt;fields&gt; FROM rather than SELECT * FROM</vt:lpstr>
      <vt:lpstr>PowerPoint Presentation</vt:lpstr>
      <vt:lpstr>3. Create indexes</vt:lpstr>
      <vt:lpstr>4. Verify indexes are being used</vt:lpstr>
      <vt:lpstr>DEMO</vt:lpstr>
      <vt:lpstr>PowerPoint Presentation</vt:lpstr>
      <vt:lpstr>5. Avoid Implicit conversions</vt:lpstr>
      <vt:lpstr>PowerPoint Presentation</vt:lpstr>
      <vt:lpstr>6. Avoid Looping</vt:lpstr>
      <vt:lpstr>PowerPoint Presentation</vt:lpstr>
      <vt:lpstr>7. Use AND instead of OR where possible</vt:lpstr>
      <vt:lpstr>PowerPoint Presentation</vt:lpstr>
      <vt:lpstr>8. Minimize large writes</vt:lpstr>
      <vt:lpstr>9. Avoid wildcards at the start of string filters</vt:lpstr>
      <vt:lpstr>PowerPoint Presentation</vt:lpstr>
      <vt:lpstr>10. Create joins with inner joins not where</vt:lpstr>
      <vt:lpstr>PowerPoint Presentation</vt:lpstr>
      <vt:lpstr>11. Use Exists() instead of count() where you can</vt:lpstr>
      <vt:lpstr>PowerPoint Presentation</vt:lpstr>
      <vt:lpstr>12. Avoid SELECT DISTINCT</vt:lpstr>
      <vt:lpstr>PowerPoint Presentation</vt:lpstr>
      <vt:lpstr>13. Avoid too many joins</vt:lpstr>
      <vt:lpstr>14. Use TOP for sampling</vt:lpstr>
      <vt:lpstr>15. Use WHERE instead of HAVING</vt:lpstr>
      <vt:lpstr>Recap:</vt:lpstr>
      <vt:lpstr>PowerPoint Presentation</vt:lpstr>
      <vt:lpstr>Resources</vt:lpstr>
      <vt:lpstr>Specific further reading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</cp:lastModifiedBy>
  <cp:revision>26</cp:revision>
  <dcterms:created xsi:type="dcterms:W3CDTF">2021-12-23T01:17:29Z</dcterms:created>
  <dcterms:modified xsi:type="dcterms:W3CDTF">2024-08-20T06:13:26Z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